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0693400" cy="15122525"/>
  <p:notesSz cx="6858000" cy="9144000"/>
  <p:defaultTextStyle>
    <a:defPPr>
      <a:defRPr lang="el-GR"/>
    </a:defPPr>
    <a:lvl1pPr marL="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7134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426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11403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8537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567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22805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993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7072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268" y="1296"/>
      </p:cViewPr>
      <p:guideLst>
        <p:guide orient="horz" pos="4763"/>
        <p:guide pos="33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02006" y="4697787"/>
            <a:ext cx="9089390" cy="3241542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604010" y="8569432"/>
            <a:ext cx="7485380" cy="38646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485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5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2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599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97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20/2/2024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20/2/2024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140723" y="1130693"/>
            <a:ext cx="2526686" cy="24084021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60663" y="1130693"/>
            <a:ext cx="7401839" cy="24084021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20/2/2024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20/2/2024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4705" y="9717626"/>
            <a:ext cx="9089390" cy="3003501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844705" y="6409575"/>
            <a:ext cx="9089390" cy="3308051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713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7426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21140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4853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567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2280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5993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89707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20/2/2024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60662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703147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20/2/2024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2" y="3385066"/>
            <a:ext cx="4724775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34672" y="4795800"/>
            <a:ext cx="4724775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5432100" y="3385066"/>
            <a:ext cx="4726632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432100" y="4795800"/>
            <a:ext cx="4726632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20/2/2024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20/2/2024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20/2/2024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2100"/>
            <a:ext cx="3518056" cy="2562428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180821" y="602102"/>
            <a:ext cx="5977908" cy="12906656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4671" y="3164531"/>
            <a:ext cx="3518056" cy="10344228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20/2/2024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095982" y="10585768"/>
            <a:ext cx="6416040" cy="124971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095982" y="1351227"/>
            <a:ext cx="6416040" cy="9073515"/>
          </a:xfrm>
        </p:spPr>
        <p:txBody>
          <a:bodyPr/>
          <a:lstStyle>
            <a:lvl1pPr marL="0" indent="0">
              <a:buNone/>
              <a:defRPr sz="5200"/>
            </a:lvl1pPr>
            <a:lvl2pPr marL="737134" indent="0">
              <a:buNone/>
              <a:defRPr sz="4500"/>
            </a:lvl2pPr>
            <a:lvl3pPr marL="1474268" indent="0">
              <a:buNone/>
              <a:defRPr sz="3900"/>
            </a:lvl3pPr>
            <a:lvl4pPr marL="2211403" indent="0">
              <a:buNone/>
              <a:defRPr sz="3200"/>
            </a:lvl4pPr>
            <a:lvl5pPr marL="2948537" indent="0">
              <a:buNone/>
              <a:defRPr sz="3200"/>
            </a:lvl5pPr>
            <a:lvl6pPr marL="3685670" indent="0">
              <a:buNone/>
              <a:defRPr sz="3200"/>
            </a:lvl6pPr>
            <a:lvl7pPr marL="4422805" indent="0">
              <a:buNone/>
              <a:defRPr sz="3200"/>
            </a:lvl7pPr>
            <a:lvl8pPr marL="5159938" indent="0">
              <a:buNone/>
              <a:defRPr sz="3200"/>
            </a:lvl8pPr>
            <a:lvl9pPr marL="5897072" indent="0">
              <a:buNone/>
              <a:defRPr sz="32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095982" y="11835480"/>
            <a:ext cx="6416040" cy="1774795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20/2/2024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Epanserver02\espa_14-20\26_ΔΡΑΣΕΙΣ_ΕΝΙΣΧΥΣΗΣ_ΠΡΟΒΟΛΗ\10_ΕΡΓΑΛΕΙΟΘΗΚΕΣ\ΕΡΓΑΛΕΙΟΘΗΚΗ_ΑΝΤΑΓΩΝ\14.ΥΠΟΧΡΕΩΣΕΙΣ_ΔΗΜΟΣΙΟΤΗΤΑΣ\ergaliantagsafisaΕΠΕΝΔ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0691813" cy="1506061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</p:spPr>
        <p:txBody>
          <a:bodyPr vert="horz" lIns="147427" tIns="73713" rIns="147427" bIns="73713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1" y="3528591"/>
            <a:ext cx="9624060" cy="9980167"/>
          </a:xfrm>
          <a:prstGeom prst="rect">
            <a:avLst/>
          </a:prstGeom>
        </p:spPr>
        <p:txBody>
          <a:bodyPr vert="horz" lIns="147427" tIns="73713" rIns="147427" bIns="73713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3018E-230E-479C-96EF-48C6CCCA17DE}" type="datetimeFigureOut">
              <a:rPr lang="el-GR" smtClean="0"/>
              <a:pPr/>
              <a:t>20/2/2024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1474268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2850" indent="-552850" algn="l" defTabSz="1474268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7843" indent="-460710" algn="l" defTabSz="1474268" rtl="0" eaLnBrk="1" latinLnBrk="0" hangingPunct="1">
        <a:spcBef>
          <a:spcPct val="20000"/>
        </a:spcBef>
        <a:buFont typeface="Arial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283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79970" indent="-368567" algn="l" defTabSz="1474268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7103" indent="-368567" algn="l" defTabSz="1474268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4237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1372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2850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5640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7134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426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11403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8537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567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22805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5993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97072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TextBox"/>
          <p:cNvSpPr txBox="1"/>
          <p:nvPr/>
        </p:nvSpPr>
        <p:spPr>
          <a:xfrm>
            <a:off x="820292" y="4695458"/>
            <a:ext cx="914501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επιχείρηση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…</a:t>
            </a:r>
            <a:r>
              <a:rPr lang="el-GR" sz="1200" u="sng" dirty="0" smtClean="0"/>
              <a:t> ΠΙΕΡΛΟΥΙΤΖΙ ΔΟΥΒΗΣ &amp; ΤΑΤΙΑΝΑ-ΝΑΤΑΛΙΑ ΚΑΡΔΑΚΗ Ο.Ε </a:t>
            </a:r>
            <a:r>
              <a:rPr lang="el-GR" sz="1200" u="sng" dirty="0" smtClean="0"/>
              <a:t>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που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εδρεύει στην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περιφέρεια ΙΟΝΙΩΝ ΝΗΣΩΝ 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εντάχθηκε στη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δράση «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Εργαλειοθήκη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Ανταγωνιστικότητας» προϋπολογισμού </a:t>
            </a:r>
            <a:r>
              <a:rPr lang="el-GR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400 εκατ. Ευρώ. 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δράση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στοχεύει στη βελτίωση της ανταγωνιστικότητας των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μικρών και πολύ μικρών επιχειρήσεων,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επενδύοντας στον παραγωγικό εκσυγχρονισμό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τους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την υιοθέτηση συστημάτων τυποποίησης &amp; πιστοποίησης, καθώς και σε </a:t>
            </a:r>
            <a:r>
              <a:rPr lang="el-GR" sz="12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branding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και ψηφιακή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προβολή.</a:t>
            </a:r>
          </a:p>
          <a:p>
            <a:pPr algn="just"/>
            <a:endParaRPr lang="el-GR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Ο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συνολικός προϋπολογισμός της επένδυσης είναι </a:t>
            </a:r>
            <a:r>
              <a:rPr lang="el-GR" sz="1200" b="1" dirty="0" smtClean="0"/>
              <a:t>115.243,51</a:t>
            </a:r>
            <a:r>
              <a:rPr lang="el-GR" sz="1200" dirty="0" smtClean="0"/>
              <a:t>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€ εκ των οποίων η δημόσια δαπάνη ανέρχεται σε </a:t>
            </a:r>
            <a:r>
              <a:rPr lang="el-GR" sz="1200" b="1" dirty="0" smtClean="0"/>
              <a:t>57.621,75</a:t>
            </a:r>
            <a:r>
              <a:rPr lang="el-GR" sz="1200" dirty="0" smtClean="0"/>
              <a:t>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€ και συγχρηματοδοτείται από την Ελλάδα και το Ευρωπαϊκό Ταμείο Περιφερειακής Ανάπτυξης της Ευρωπαϊκής Ένωσης. </a:t>
            </a:r>
            <a:endParaRPr lang="el-GR" sz="12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810196" y="6625158"/>
            <a:ext cx="9217024" cy="50321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l-GR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Το επιχειρηματικό σχέδιο που εγκρίθηκε προς χρηματοδότηση και υλοποιείται, περιλαμβάνει επενδύσεις στις παρακάτω κατηγορίες: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Μηχανήματα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Εξοπλισμός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Μισθολογικό κόστος εργαζομένων (νέο προσωπικό)</a:t>
            </a: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indent="-171450">
              <a:lnSpc>
                <a:spcPct val="150000"/>
              </a:lnSpc>
            </a:pPr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Μέσω της συμμετοχής στη Δράση, η επιχείρηση πέτυχε: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βελτίωση της ανταγωνιστικότητας της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αύξηση της κερδοφορίας της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ενίσχυση της εξωστρέφειας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επέκταση της αγοράς με τη προσθήκη νέων προϊόντων &amp; υπηρεσιών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εξασφάλιση υψηλότερης ποιότητας προϊόντα &amp; υπηρεσίες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αύξηση της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παραγωγικότητας &amp;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βελτίωση λειτουργικών διαδικασιών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ενίσχυση της επιχειρηματικότητας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δημιουργία / διατήρηση ποιοτικών θέσεων εργασίας</a:t>
            </a:r>
          </a:p>
          <a:p>
            <a:pPr>
              <a:lnSpc>
                <a:spcPct val="150000"/>
              </a:lnSpc>
            </a:pPr>
            <a:endParaRPr lang="el-GR" sz="6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Με τη συμβολή του ΕΠΑνΕΚ ενισχύθηκε η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επιχείρηση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αποφέροντας οφέλη στην ανταγωνιστικότητα της χώρας κ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αθώς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και στην τοπική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οικονομία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203</Words>
  <Application>Microsoft Office PowerPoint</Application>
  <PresentationFormat>Προσαρμογή</PresentationFormat>
  <Paragraphs>19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Sotiris Katselos</dc:creator>
  <cp:lastModifiedBy>User</cp:lastModifiedBy>
  <cp:revision>45</cp:revision>
  <dcterms:created xsi:type="dcterms:W3CDTF">2018-02-13T12:16:57Z</dcterms:created>
  <dcterms:modified xsi:type="dcterms:W3CDTF">2024-02-20T14:43:40Z</dcterms:modified>
</cp:coreProperties>
</file>